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90" r:id="rId3"/>
    <p:sldId id="399" r:id="rId4"/>
    <p:sldId id="348" r:id="rId5"/>
    <p:sldId id="378" r:id="rId6"/>
    <p:sldId id="406" r:id="rId7"/>
    <p:sldId id="320" r:id="rId8"/>
    <p:sldId id="398" r:id="rId9"/>
    <p:sldId id="407" r:id="rId10"/>
    <p:sldId id="386" r:id="rId11"/>
    <p:sldId id="385" r:id="rId12"/>
    <p:sldId id="305" r:id="rId13"/>
  </p:sldIdLst>
  <p:sldSz cx="12192000" cy="6858000"/>
  <p:notesSz cx="12192000" cy="6858000"/>
  <p:custDataLst>
    <p:tags r:id="rId1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9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05" autoAdjust="0"/>
  </p:normalViewPr>
  <p:slideViewPr>
    <p:cSldViewPr showGuides="1">
      <p:cViewPr varScale="1">
        <p:scale>
          <a:sx n="76" d="100"/>
          <a:sy n="76" d="100"/>
        </p:scale>
        <p:origin x="1092" y="70"/>
      </p:cViewPr>
      <p:guideLst>
        <p:guide orient="horz" pos="2949"/>
        <p:guide pos="21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3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27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Jingbo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Liu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3079" y="1383822"/>
            <a:ext cx="11087102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One for Dozens: Adaptive </a:t>
            </a:r>
            <a:r>
              <a:rPr lang="en-US" sz="2800" b="1" spc="-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REcommendation</a:t>
            </a: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for All Domains with Counterfactual Augmentation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690017" y="5117682"/>
            <a:ext cx="19818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171388" y="5019887"/>
            <a:ext cx="7277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zh-CN" dirty="0"/>
              <a:t>https://github.com/Chrissie-Law/AREAD-MultiDomain-Recommendation</a:t>
            </a:r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0970" y="2617289"/>
            <a:ext cx="11582617" cy="17391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648200" y="973836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1215" y="2209800"/>
            <a:ext cx="11176000" cy="3021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8699" y="115480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1600" y="1828800"/>
            <a:ext cx="9396730" cy="46151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676480" y="1812414"/>
            <a:ext cx="95719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en-US" altLang="zh-CN" dirty="0">
                <a:solidFill>
                  <a:srgbClr val="FF0000"/>
                </a:solidFill>
              </a:rPr>
              <a:t>Scalability</a:t>
            </a:r>
            <a:r>
              <a:rPr lang="en-US" altLang="zh-CN" dirty="0"/>
              <a:t> in Systems with Numerous Domains.</a:t>
            </a:r>
          </a:p>
          <a:p>
            <a:pPr algn="just"/>
            <a:r>
              <a:rPr lang="en-US" altLang="zh-CN" dirty="0"/>
              <a:t>process multi-domain data in a single-domain manner, optimizing processing efficiency but </a:t>
            </a:r>
            <a:r>
              <a:rPr lang="en-US" altLang="zh-CN" dirty="0">
                <a:solidFill>
                  <a:srgbClr val="FF0000"/>
                </a:solidFill>
              </a:rPr>
              <a:t>sacrificing important domain specificity</a:t>
            </a:r>
            <a:r>
              <a:rPr lang="en-US" altLang="zh-CN" dirty="0"/>
              <a:t>. 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1676502" y="3173623"/>
            <a:ext cx="95903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2)</a:t>
            </a:r>
            <a:r>
              <a:rPr lang="zh-CN" altLang="en-US" dirty="0"/>
              <a:t> </a:t>
            </a:r>
            <a:r>
              <a:rPr lang="en-US" altLang="zh-CN" dirty="0"/>
              <a:t>Complex Cross-domain </a:t>
            </a:r>
            <a:r>
              <a:rPr lang="en-US" altLang="zh-CN" dirty="0">
                <a:solidFill>
                  <a:srgbClr val="FF0000"/>
                </a:solidFill>
              </a:rPr>
              <a:t>Knowledge Transfer</a:t>
            </a:r>
            <a:r>
              <a:rPr lang="en-US" altLang="zh-CN" dirty="0"/>
              <a:t> Pattern. </a:t>
            </a:r>
          </a:p>
          <a:p>
            <a:r>
              <a:rPr lang="en-US" altLang="zh-CN" dirty="0"/>
              <a:t>Consequently, a crucial challenge in MDR with numerous domains is determining which domains </a:t>
            </a:r>
            <a:r>
              <a:rPr lang="en-US" altLang="zh-CN" dirty="0">
                <a:solidFill>
                  <a:srgbClr val="FF0000"/>
                </a:solidFill>
              </a:rPr>
              <a:t>should and should not be learned together</a:t>
            </a:r>
            <a:r>
              <a:rPr lang="en-US" altLang="zh-CN" dirty="0"/>
              <a:t>, a problem beyond the scope of traditional binary knowledge classification.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1676501" y="4874894"/>
            <a:ext cx="95903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3)</a:t>
            </a:r>
            <a:r>
              <a:rPr lang="zh-CN" altLang="en-US" dirty="0"/>
              <a:t> Large </a:t>
            </a:r>
            <a:r>
              <a:rPr lang="zh-CN" altLang="en-US" dirty="0">
                <a:solidFill>
                  <a:srgbClr val="FF0000"/>
                </a:solidFill>
              </a:rPr>
              <a:t>Variance</a:t>
            </a:r>
            <a:r>
              <a:rPr lang="zh-CN" altLang="en-US" dirty="0"/>
              <a:t> in Sample Size across Domains.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Consequently, these models often suffer from </a:t>
            </a:r>
            <a:r>
              <a:rPr lang="en-US" altLang="zh-CN" dirty="0">
                <a:solidFill>
                  <a:srgbClr val="FF0000"/>
                </a:solidFill>
              </a:rPr>
              <a:t>insufficient optimization in sparse domains</a:t>
            </a:r>
            <a:r>
              <a:rPr lang="en-US" altLang="zh-CN" dirty="0"/>
              <a:t>, which are particularly prevalent in datasets spanning a large number of domains.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43" y="50579"/>
            <a:ext cx="12192000" cy="884328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50301" y="107030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8699" y="880491"/>
            <a:ext cx="23241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" y="1524000"/>
            <a:ext cx="5986780" cy="48152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9800" y="2362200"/>
            <a:ext cx="5810885" cy="29991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8699" y="1027594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8800" y="2895600"/>
            <a:ext cx="5215255" cy="45275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0" y="3962400"/>
            <a:ext cx="5024755" cy="61468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755" y="2819400"/>
            <a:ext cx="5516245" cy="20789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" y="2007235"/>
            <a:ext cx="5810885" cy="29991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5600" y="1905000"/>
            <a:ext cx="4777105" cy="8909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96685" y="3962400"/>
            <a:ext cx="5577205" cy="8337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2749" y="1951446"/>
            <a:ext cx="5367655" cy="51943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0881" y="2871724"/>
            <a:ext cx="5310505" cy="40513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6962" y="3773152"/>
            <a:ext cx="5453380" cy="48133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76962" y="4718186"/>
            <a:ext cx="5300980" cy="64325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13412" y="5791200"/>
            <a:ext cx="4624705" cy="50038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1901" y="4307669"/>
            <a:ext cx="4799632" cy="247717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000C267-C119-F0B7-0840-DB7615A38F1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4883" y="1529606"/>
            <a:ext cx="5498529" cy="25540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385" y="1469390"/>
            <a:ext cx="11720830" cy="53009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5400" y="1600200"/>
            <a:ext cx="9520555" cy="45485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1600" y="1752600"/>
            <a:ext cx="9909175" cy="42716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612</Words>
  <Application>Microsoft Office PowerPoint</Application>
  <PresentationFormat>宽屏</PresentationFormat>
  <Paragraphs>176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bobo _</cp:lastModifiedBy>
  <cp:revision>392</cp:revision>
  <dcterms:created xsi:type="dcterms:W3CDTF">2023-09-17T03:47:00Z</dcterms:created>
  <dcterms:modified xsi:type="dcterms:W3CDTF">2025-05-19T01:06:17Z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2023-09-22T00:00:00Z</vt:filetime>
  </property>
  <property fmtid="{D5CDD505-2E9C-101B-9397-08002B2CF9AE}" pid="5" name="ICV">
    <vt:lpwstr>165D8468441041F7A078704589CAA259_13</vt:lpwstr>
  </property>
  <property fmtid="{D5CDD505-2E9C-101B-9397-08002B2CF9AE}" pid="6" name="KSOProductBuildVer">
    <vt:lpwstr>2052-12.1.0.20784</vt:lpwstr>
  </property>
</Properties>
</file>